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8" r:id="rId11"/>
    <p:sldId id="265" r:id="rId12"/>
    <p:sldId id="266"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50" d="100"/>
          <a:sy n="50" d="100"/>
        </p:scale>
        <p:origin x="60" y="10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ntasir Rahaman" userId="9b9c08b4c4b64a49" providerId="LiveId" clId="{482B2C96-70F0-4700-8847-9F679736ACBF}"/>
    <pc:docChg chg="addSld modSld sldOrd">
      <pc:chgData name="Muntasir Rahaman" userId="9b9c08b4c4b64a49" providerId="LiveId" clId="{482B2C96-70F0-4700-8847-9F679736ACBF}" dt="2024-01-23T13:44:29.628" v="9" actId="14100"/>
      <pc:docMkLst>
        <pc:docMk/>
      </pc:docMkLst>
      <pc:sldChg chg="addSp modSp new mod ord">
        <pc:chgData name="Muntasir Rahaman" userId="9b9c08b4c4b64a49" providerId="LiveId" clId="{482B2C96-70F0-4700-8847-9F679736ACBF}" dt="2024-01-23T13:44:29.628" v="9" actId="14100"/>
        <pc:sldMkLst>
          <pc:docMk/>
          <pc:sldMk cId="2709930064" sldId="268"/>
        </pc:sldMkLst>
        <pc:picChg chg="add mod">
          <ac:chgData name="Muntasir Rahaman" userId="9b9c08b4c4b64a49" providerId="LiveId" clId="{482B2C96-70F0-4700-8847-9F679736ACBF}" dt="2024-01-23T13:44:29.628" v="9" actId="14100"/>
          <ac:picMkLst>
            <pc:docMk/>
            <pc:sldMk cId="2709930064" sldId="268"/>
            <ac:picMk id="6" creationId="{6ADD96DF-8FE5-4893-890F-987FCC5C4CC0}"/>
          </ac:picMkLst>
        </pc:pic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8221B-A34F-CD21-A677-8424AC9CB3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8FDEA8-94EB-05E1-AE34-855D793484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4D65A3-4215-C998-3DDF-9F1F243B1B11}"/>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5" name="Footer Placeholder 4">
            <a:extLst>
              <a:ext uri="{FF2B5EF4-FFF2-40B4-BE49-F238E27FC236}">
                <a16:creationId xmlns:a16="http://schemas.microsoft.com/office/drawing/2014/main" id="{190CB904-AF7A-7965-0972-782362DAA6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434173-4549-6C57-CE02-3770C46A1BCB}"/>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3483064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A44AA-FDF7-9AC3-B584-989C5006DC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C202A6B-43FD-5F18-D19D-E9F10AC253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BF480E-BF7E-F599-9DD8-3653B8FCDFAC}"/>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5" name="Footer Placeholder 4">
            <a:extLst>
              <a:ext uri="{FF2B5EF4-FFF2-40B4-BE49-F238E27FC236}">
                <a16:creationId xmlns:a16="http://schemas.microsoft.com/office/drawing/2014/main" id="{86A112E7-660F-908A-16AC-61A08AEF12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34C7A2-C891-F621-D3A7-2B57FF14BC28}"/>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1326641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9603C8-F1B4-E3A7-CB8C-DD7C7E0E6F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1A5445-FD3F-1802-2438-B9EBDA7E1E3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117946-1082-9C4F-FE04-375B8C38300C}"/>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5" name="Footer Placeholder 4">
            <a:extLst>
              <a:ext uri="{FF2B5EF4-FFF2-40B4-BE49-F238E27FC236}">
                <a16:creationId xmlns:a16="http://schemas.microsoft.com/office/drawing/2014/main" id="{5A4E3483-7D25-D0B9-F3B7-EA246A6511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9D3335-9F41-67DE-8A58-17C4CDAFC00C}"/>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2427784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FCB49-4B7A-3C06-817E-43989686D6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390B96-C653-5D5D-B2CC-5CF50E43DD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855885-5C7E-2C19-4120-79C5D76565F9}"/>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5" name="Footer Placeholder 4">
            <a:extLst>
              <a:ext uri="{FF2B5EF4-FFF2-40B4-BE49-F238E27FC236}">
                <a16:creationId xmlns:a16="http://schemas.microsoft.com/office/drawing/2014/main" id="{A8D41E3C-A905-50A9-0745-DB8E6F14CB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8D9F5A-90B5-21A3-AC9A-DA107C25722A}"/>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2012840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07524-6927-DC17-6F0C-4380F30BC2B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FD32BA-EBDA-DF93-AA67-752180202F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20BAC7-A61A-EF89-B336-4C2D6A105DB4}"/>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5" name="Footer Placeholder 4">
            <a:extLst>
              <a:ext uri="{FF2B5EF4-FFF2-40B4-BE49-F238E27FC236}">
                <a16:creationId xmlns:a16="http://schemas.microsoft.com/office/drawing/2014/main" id="{95883F03-BF42-FAF5-2422-09E2D5C7A0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98A008-DB52-6EAD-919D-8B568EC14E3A}"/>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508981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958B1-AD96-7962-BEE9-06B8D56176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759302-7C92-4DDD-5F9B-B043D2B539A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0E2C6D-DAFA-B6C1-6732-B141C5C9DA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21AA170-0B0D-C085-A384-0537BEF8EFE1}"/>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6" name="Footer Placeholder 5">
            <a:extLst>
              <a:ext uri="{FF2B5EF4-FFF2-40B4-BE49-F238E27FC236}">
                <a16:creationId xmlns:a16="http://schemas.microsoft.com/office/drawing/2014/main" id="{7C33E744-E6AE-ABD4-CCAB-A8468F9F44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6C224A-836A-E873-5893-FE8C20438F39}"/>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1317783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7FD72-6BB5-50E9-2844-26EF588EB1D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C6DEAF-1E74-25C0-8A49-5620E7D1C7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B29EDB-914A-5420-DB73-7845581805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A2EFFA-6A3F-2507-3AB9-0417BF6876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BD031F-C4B9-DBDC-934C-C60525211F9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75FC25-DBC0-87A0-AF13-CBE77F0A3143}"/>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8" name="Footer Placeholder 7">
            <a:extLst>
              <a:ext uri="{FF2B5EF4-FFF2-40B4-BE49-F238E27FC236}">
                <a16:creationId xmlns:a16="http://schemas.microsoft.com/office/drawing/2014/main" id="{ED0981E2-518E-3509-CCE0-D8580A292E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B47788C-4015-259F-8048-D675FAA99E43}"/>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3564745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AA209-FDB2-2BCE-27E2-646A018CBF2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C37FB1-01B6-8985-A82C-82C174945C92}"/>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4" name="Footer Placeholder 3">
            <a:extLst>
              <a:ext uri="{FF2B5EF4-FFF2-40B4-BE49-F238E27FC236}">
                <a16:creationId xmlns:a16="http://schemas.microsoft.com/office/drawing/2014/main" id="{6906F377-E0AC-2ED8-B427-9CB6C363062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7B0DC40-165E-1517-1AA3-7D82E1527DDC}"/>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2391092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14EAAD-A773-062F-8444-07DE5021B8BC}"/>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3" name="Footer Placeholder 2">
            <a:extLst>
              <a:ext uri="{FF2B5EF4-FFF2-40B4-BE49-F238E27FC236}">
                <a16:creationId xmlns:a16="http://schemas.microsoft.com/office/drawing/2014/main" id="{5AFB8422-7541-19ED-260D-82A14A7D4A1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E8851A-A700-39FC-7732-1BCD5BA099BA}"/>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3582684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56207-D6DD-B956-A24E-645331B790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93ABF0-51C4-8A39-8A54-C96E4E5BD3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5E688A-34DA-CB77-62FF-FA845BBC09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BEDA42-C60D-FDE3-88AF-EC8273A3912B}"/>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6" name="Footer Placeholder 5">
            <a:extLst>
              <a:ext uri="{FF2B5EF4-FFF2-40B4-BE49-F238E27FC236}">
                <a16:creationId xmlns:a16="http://schemas.microsoft.com/office/drawing/2014/main" id="{EFCE9ED1-E3F9-2BDE-2198-7E9E5AAE35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1BAF22-803C-1108-2B50-CD5B044E25FD}"/>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24082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2E4DB-2CB2-01C5-ADF5-5A1F356885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0F364E-5904-A41B-5585-CDDA2C118A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C1EC865-055D-2F85-689C-55A89F179F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FB4561-3E69-C8D3-4C53-1FAAA9BC4D57}"/>
              </a:ext>
            </a:extLst>
          </p:cNvPr>
          <p:cNvSpPr>
            <a:spLocks noGrp="1"/>
          </p:cNvSpPr>
          <p:nvPr>
            <p:ph type="dt" sz="half" idx="10"/>
          </p:nvPr>
        </p:nvSpPr>
        <p:spPr/>
        <p:txBody>
          <a:bodyPr/>
          <a:lstStyle/>
          <a:p>
            <a:fld id="{0D24210E-A46E-4554-92FC-3696D7902ACE}" type="datetimeFigureOut">
              <a:rPr lang="en-US" smtClean="0"/>
              <a:t>1/23/2024</a:t>
            </a:fld>
            <a:endParaRPr lang="en-US"/>
          </a:p>
        </p:txBody>
      </p:sp>
      <p:sp>
        <p:nvSpPr>
          <p:cNvPr id="6" name="Footer Placeholder 5">
            <a:extLst>
              <a:ext uri="{FF2B5EF4-FFF2-40B4-BE49-F238E27FC236}">
                <a16:creationId xmlns:a16="http://schemas.microsoft.com/office/drawing/2014/main" id="{2871AA4D-7FBF-2FF3-95BD-AAD60FF328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87716E-4251-08E0-8844-FF895BB17BD7}"/>
              </a:ext>
            </a:extLst>
          </p:cNvPr>
          <p:cNvSpPr>
            <a:spLocks noGrp="1"/>
          </p:cNvSpPr>
          <p:nvPr>
            <p:ph type="sldNum" sz="quarter" idx="12"/>
          </p:nvPr>
        </p:nvSpPr>
        <p:spPr/>
        <p:txBody>
          <a:bodyPr/>
          <a:lstStyle/>
          <a:p>
            <a:fld id="{7B283E9E-892E-4D8A-BDFB-B5D868832BF4}" type="slidenum">
              <a:rPr lang="en-US" smtClean="0"/>
              <a:t>‹#›</a:t>
            </a:fld>
            <a:endParaRPr lang="en-US"/>
          </a:p>
        </p:txBody>
      </p:sp>
    </p:spTree>
    <p:extLst>
      <p:ext uri="{BB962C8B-B14F-4D97-AF65-F5344CB8AC3E}">
        <p14:creationId xmlns:p14="http://schemas.microsoft.com/office/powerpoint/2010/main" val="21198700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EA7EE9-A41D-EA33-E076-4AF18CFDE8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A378E5-6889-AE2E-96D2-313E673DA0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76D7A9-0C03-AA76-4FE8-E8E8FFABA1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24210E-A46E-4554-92FC-3696D7902ACE}" type="datetimeFigureOut">
              <a:rPr lang="en-US" smtClean="0"/>
              <a:t>1/23/2024</a:t>
            </a:fld>
            <a:endParaRPr lang="en-US"/>
          </a:p>
        </p:txBody>
      </p:sp>
      <p:sp>
        <p:nvSpPr>
          <p:cNvPr id="5" name="Footer Placeholder 4">
            <a:extLst>
              <a:ext uri="{FF2B5EF4-FFF2-40B4-BE49-F238E27FC236}">
                <a16:creationId xmlns:a16="http://schemas.microsoft.com/office/drawing/2014/main" id="{5AC5C27E-25C9-537F-FBF2-0174EC6B19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548478-2A75-1266-52BB-697503EDB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283E9E-892E-4D8A-BDFB-B5D868832BF4}" type="slidenum">
              <a:rPr lang="en-US" smtClean="0"/>
              <a:t>‹#›</a:t>
            </a:fld>
            <a:endParaRPr lang="en-US"/>
          </a:p>
        </p:txBody>
      </p:sp>
    </p:spTree>
    <p:extLst>
      <p:ext uri="{BB962C8B-B14F-4D97-AF65-F5344CB8AC3E}">
        <p14:creationId xmlns:p14="http://schemas.microsoft.com/office/powerpoint/2010/main" val="29165505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A2854-EB46-8700-9026-86A7BFADC495}"/>
              </a:ext>
            </a:extLst>
          </p:cNvPr>
          <p:cNvSpPr>
            <a:spLocks noGrp="1"/>
          </p:cNvSpPr>
          <p:nvPr>
            <p:ph type="ctrTitle"/>
          </p:nvPr>
        </p:nvSpPr>
        <p:spPr/>
        <p:txBody>
          <a:bodyPr>
            <a:normAutofit fontScale="90000"/>
          </a:bodyPr>
          <a:lstStyle/>
          <a:p>
            <a:r>
              <a:rPr lang="en-US" b="1" i="1" u="sng" dirty="0"/>
              <a:t>UTM Digital: Empowering the Digital University</a:t>
            </a:r>
            <a:br>
              <a:rPr lang="en-US" dirty="0"/>
            </a:br>
            <a:endParaRPr lang="en-US" dirty="0"/>
          </a:p>
        </p:txBody>
      </p:sp>
      <p:sp>
        <p:nvSpPr>
          <p:cNvPr id="3" name="Subtitle 2">
            <a:extLst>
              <a:ext uri="{FF2B5EF4-FFF2-40B4-BE49-F238E27FC236}">
                <a16:creationId xmlns:a16="http://schemas.microsoft.com/office/drawing/2014/main" id="{FBC28C4A-9E02-2879-FDB2-919203BA94DF}"/>
              </a:ext>
            </a:extLst>
          </p:cNvPr>
          <p:cNvSpPr>
            <a:spLocks noGrp="1"/>
          </p:cNvSpPr>
          <p:nvPr>
            <p:ph type="subTitle" idx="1"/>
          </p:nvPr>
        </p:nvSpPr>
        <p:spPr/>
        <p:txBody>
          <a:bodyPr/>
          <a:lstStyle/>
          <a:p>
            <a:endParaRPr lang="en-US" dirty="0"/>
          </a:p>
          <a:p>
            <a:endParaRPr lang="en-US" dirty="0"/>
          </a:p>
          <a:p>
            <a:endParaRPr lang="en-US" dirty="0"/>
          </a:p>
          <a:p>
            <a:endParaRPr lang="en-US" dirty="0"/>
          </a:p>
        </p:txBody>
      </p:sp>
      <p:pic>
        <p:nvPicPr>
          <p:cNvPr id="7" name="Picture 6">
            <a:extLst>
              <a:ext uri="{FF2B5EF4-FFF2-40B4-BE49-F238E27FC236}">
                <a16:creationId xmlns:a16="http://schemas.microsoft.com/office/drawing/2014/main" id="{F460A6E2-3F9D-49FE-CF64-17A8BE613BBF}"/>
              </a:ext>
            </a:extLst>
          </p:cNvPr>
          <p:cNvPicPr>
            <a:picLocks noChangeAspect="1"/>
          </p:cNvPicPr>
          <p:nvPr/>
        </p:nvPicPr>
        <p:blipFill>
          <a:blip r:embed="rId2"/>
          <a:stretch>
            <a:fillRect/>
          </a:stretch>
        </p:blipFill>
        <p:spPr>
          <a:xfrm>
            <a:off x="2438401" y="2982044"/>
            <a:ext cx="6586330" cy="3027817"/>
          </a:xfrm>
          <a:prstGeom prst="rect">
            <a:avLst/>
          </a:prstGeom>
        </p:spPr>
      </p:pic>
    </p:spTree>
    <p:extLst>
      <p:ext uri="{BB962C8B-B14F-4D97-AF65-F5344CB8AC3E}">
        <p14:creationId xmlns:p14="http://schemas.microsoft.com/office/powerpoint/2010/main" val="207523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5AC46-B676-EC36-2977-792F71820942}"/>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3F09DBAF-42AC-910C-91A5-A6B1025A43C5}"/>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33B6E0AF-DE16-EB02-06FD-8D4062C23F44}"/>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6ADD96DF-8FE5-4893-890F-987FCC5C4CC0}"/>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709930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73AE7-7E50-81A4-CCA7-A0484271981D}"/>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F8B79AD5-9378-0390-78EE-09435C5AD573}"/>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9D0113A6-A90B-0040-2585-C42D1299381B}"/>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D68A54F2-F311-E5A1-C9C6-F0F84AA4AF79}"/>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3311474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05AE4-ED8D-AD05-A264-5F471E9DF3F0}"/>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945766C-74E6-73FD-3336-D8007F6C1210}"/>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44BAF0FD-8466-BF5F-74C6-C650367DC102}"/>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1A34DC31-AC82-524E-8202-BB250B08BC59}"/>
              </a:ext>
            </a:extLst>
          </p:cNvPr>
          <p:cNvPicPr>
            <a:picLocks noChangeAspect="1"/>
          </p:cNvPicPr>
          <p:nvPr/>
        </p:nvPicPr>
        <p:blipFill>
          <a:blip r:embed="rId2"/>
          <a:stretch>
            <a:fillRect/>
          </a:stretch>
        </p:blipFill>
        <p:spPr>
          <a:xfrm>
            <a:off x="0" y="0"/>
            <a:ext cx="12191999" cy="6857999"/>
          </a:xfrm>
          <a:prstGeom prst="rect">
            <a:avLst/>
          </a:prstGeom>
        </p:spPr>
      </p:pic>
    </p:spTree>
    <p:extLst>
      <p:ext uri="{BB962C8B-B14F-4D97-AF65-F5344CB8AC3E}">
        <p14:creationId xmlns:p14="http://schemas.microsoft.com/office/powerpoint/2010/main" val="3134736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92BE9-00EB-F606-774B-F2629DBD59C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13551D0-5FF4-E368-549F-978A9AA5F263}"/>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F75F08E-E71C-494B-FB7D-AC742BFBA10C}"/>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5CA1678A-54A4-C0E1-FEB9-3AC45A9FA52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593615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0CFDF-5226-E047-8C26-20EFC3B6EC6F}"/>
              </a:ext>
            </a:extLst>
          </p:cNvPr>
          <p:cNvSpPr>
            <a:spLocks noGrp="1"/>
          </p:cNvSpPr>
          <p:nvPr>
            <p:ph type="title"/>
          </p:nvPr>
        </p:nvSpPr>
        <p:spPr/>
        <p:txBody>
          <a:bodyPr/>
          <a:lstStyle/>
          <a:p>
            <a:r>
              <a:rPr lang="en-US" b="1" i="1" u="sng" dirty="0"/>
              <a:t>UTM Digital Overview</a:t>
            </a:r>
          </a:p>
        </p:txBody>
      </p:sp>
      <p:sp>
        <p:nvSpPr>
          <p:cNvPr id="3" name="Content Placeholder 2">
            <a:extLst>
              <a:ext uri="{FF2B5EF4-FFF2-40B4-BE49-F238E27FC236}">
                <a16:creationId xmlns:a16="http://schemas.microsoft.com/office/drawing/2014/main" id="{69D50BDC-A7BD-BE40-2E2E-E00E287B0F5E}"/>
              </a:ext>
            </a:extLst>
          </p:cNvPr>
          <p:cNvSpPr>
            <a:spLocks noGrp="1"/>
          </p:cNvSpPr>
          <p:nvPr>
            <p:ph idx="1"/>
          </p:nvPr>
        </p:nvSpPr>
        <p:spPr/>
        <p:txBody>
          <a:bodyPr>
            <a:normAutofit fontScale="92500" lnSpcReduction="20000"/>
          </a:bodyPr>
          <a:lstStyle/>
          <a:p>
            <a:r>
              <a:rPr lang="en-US" dirty="0"/>
              <a:t>UTM Digital is the Digital University Driver that empowers the delivery of ICT services by adapting the use of the latest technology. Its core function is to develop and implement new applications, upgrade existing applications, and ensure the availability of ICT infrastructure.</a:t>
            </a:r>
          </a:p>
          <a:p>
            <a:r>
              <a:rPr lang="en-US" b="1" u="sng" dirty="0"/>
              <a:t>Vision: </a:t>
            </a:r>
            <a:r>
              <a:rPr lang="en-US" dirty="0"/>
              <a:t>To be a digital university driver. Strengthening academia-centric service delivery through data driven digital ecosystem.</a:t>
            </a:r>
          </a:p>
          <a:p>
            <a:r>
              <a:rPr lang="en-US" b="1" u="sng" dirty="0"/>
              <a:t>Core function:</a:t>
            </a:r>
            <a:r>
              <a:rPr lang="en-US" dirty="0"/>
              <a:t>	</a:t>
            </a:r>
          </a:p>
          <a:p>
            <a:r>
              <a:rPr lang="en-US" dirty="0"/>
              <a:t>-	Develop and implement new applications and upgrade existing applications that cover the core business of the University.	</a:t>
            </a:r>
          </a:p>
          <a:p>
            <a:r>
              <a:rPr lang="en-US" dirty="0"/>
              <a:t>-	Ensure that ICT infrastructure is always available to support the application platform developed.</a:t>
            </a:r>
          </a:p>
          <a:p>
            <a:r>
              <a:rPr lang="en-US" dirty="0"/>
              <a:t>-	Support the implementation of Digital Lifestyles through development of latest innovation technology.</a:t>
            </a:r>
          </a:p>
          <a:p>
            <a:endParaRPr lang="en-US" dirty="0"/>
          </a:p>
          <a:p>
            <a:endParaRPr lang="en-US" dirty="0"/>
          </a:p>
        </p:txBody>
      </p:sp>
      <p:sp>
        <p:nvSpPr>
          <p:cNvPr id="4" name="Oval 3">
            <a:extLst>
              <a:ext uri="{FF2B5EF4-FFF2-40B4-BE49-F238E27FC236}">
                <a16:creationId xmlns:a16="http://schemas.microsoft.com/office/drawing/2014/main" id="{79CF2F0C-79F2-CE24-378D-7A78E87A1D97}"/>
              </a:ext>
            </a:extLst>
          </p:cNvPr>
          <p:cNvSpPr/>
          <p:nvPr/>
        </p:nvSpPr>
        <p:spPr>
          <a:xfrm>
            <a:off x="6756400" y="761206"/>
            <a:ext cx="1270000" cy="5334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D732BC49-68BB-6DD1-4584-D903F840E2AE}"/>
              </a:ext>
            </a:extLst>
          </p:cNvPr>
          <p:cNvSpPr/>
          <p:nvPr/>
        </p:nvSpPr>
        <p:spPr>
          <a:xfrm>
            <a:off x="8280400" y="761206"/>
            <a:ext cx="1270000" cy="5334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42099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285885-D0BA-4B53-F80F-471870C89E79}"/>
              </a:ext>
            </a:extLst>
          </p:cNvPr>
          <p:cNvPicPr>
            <a:picLocks noChangeAspect="1"/>
          </p:cNvPicPr>
          <p:nvPr/>
        </p:nvPicPr>
        <p:blipFill>
          <a:blip r:embed="rId2"/>
          <a:stretch>
            <a:fillRect/>
          </a:stretch>
        </p:blipFill>
        <p:spPr>
          <a:xfrm>
            <a:off x="3047736" y="1714351"/>
            <a:ext cx="6096528" cy="3429297"/>
          </a:xfrm>
          <a:prstGeom prst="rect">
            <a:avLst/>
          </a:prstGeom>
        </p:spPr>
      </p:pic>
      <p:sp>
        <p:nvSpPr>
          <p:cNvPr id="2" name="Title 1">
            <a:extLst>
              <a:ext uri="{FF2B5EF4-FFF2-40B4-BE49-F238E27FC236}">
                <a16:creationId xmlns:a16="http://schemas.microsoft.com/office/drawing/2014/main" id="{A117A3D5-8D2E-5CFC-233E-AD3FF95F08C5}"/>
              </a:ext>
            </a:extLst>
          </p:cNvPr>
          <p:cNvSpPr>
            <a:spLocks noGrp="1"/>
          </p:cNvSpPr>
          <p:nvPr>
            <p:ph type="title"/>
          </p:nvPr>
        </p:nvSpPr>
        <p:spPr/>
        <p:txBody>
          <a:bodyPr/>
          <a:lstStyle/>
          <a:p>
            <a:r>
              <a:rPr lang="en-US" b="1" i="1" u="sng" dirty="0"/>
              <a:t>UTM Digital Services</a:t>
            </a:r>
          </a:p>
        </p:txBody>
      </p:sp>
      <p:sp>
        <p:nvSpPr>
          <p:cNvPr id="3" name="Content Placeholder 2">
            <a:extLst>
              <a:ext uri="{FF2B5EF4-FFF2-40B4-BE49-F238E27FC236}">
                <a16:creationId xmlns:a16="http://schemas.microsoft.com/office/drawing/2014/main" id="{62FC8181-0E28-F516-D160-F5FF0AFB1DC1}"/>
              </a:ext>
            </a:extLst>
          </p:cNvPr>
          <p:cNvSpPr>
            <a:spLocks noGrp="1"/>
          </p:cNvSpPr>
          <p:nvPr>
            <p:ph sz="half" idx="1"/>
          </p:nvPr>
        </p:nvSpPr>
        <p:spPr/>
        <p:txBody>
          <a:bodyPr>
            <a:normAutofit fontScale="77500" lnSpcReduction="20000"/>
          </a:bodyPr>
          <a:lstStyle/>
          <a:p>
            <a:pPr marL="0" indent="0">
              <a:buNone/>
            </a:pPr>
            <a:r>
              <a:rPr lang="en-US" b="1" dirty="0"/>
              <a:t>UTMID</a:t>
            </a:r>
          </a:p>
          <a:p>
            <a:r>
              <a:rPr lang="en-US" dirty="0"/>
              <a:t>UTMID is a unique identification number given to all students, staff, and faculty at UTM.</a:t>
            </a:r>
          </a:p>
          <a:p>
            <a:pPr marL="0" indent="0">
              <a:buNone/>
            </a:pPr>
            <a:r>
              <a:rPr lang="en-US" b="1" dirty="0"/>
              <a:t>Official Email Accounts</a:t>
            </a:r>
          </a:p>
          <a:p>
            <a:r>
              <a:rPr lang="en-US" dirty="0"/>
              <a:t>UTM provides official email accounts to all students and staff.</a:t>
            </a:r>
          </a:p>
          <a:p>
            <a:pPr marL="0" indent="0">
              <a:buNone/>
            </a:pPr>
            <a:r>
              <a:rPr lang="en-US" b="1" dirty="0"/>
              <a:t>UTM Systems</a:t>
            </a:r>
          </a:p>
          <a:p>
            <a:r>
              <a:rPr lang="en-US" dirty="0"/>
              <a:t>UTM provides various systems for students and staff to access information and resources.</a:t>
            </a:r>
          </a:p>
          <a:p>
            <a:pPr marL="0" indent="0">
              <a:buNone/>
            </a:pPr>
            <a:r>
              <a:rPr lang="en-US" b="1" dirty="0"/>
              <a:t>UTM Licensed Software</a:t>
            </a:r>
          </a:p>
          <a:p>
            <a:r>
              <a:rPr lang="en-US" dirty="0"/>
              <a:t>UTM offers licensed software for students and staff to use.</a:t>
            </a:r>
          </a:p>
        </p:txBody>
      </p:sp>
      <p:pic>
        <p:nvPicPr>
          <p:cNvPr id="7" name="Content Placeholder 6">
            <a:extLst>
              <a:ext uri="{FF2B5EF4-FFF2-40B4-BE49-F238E27FC236}">
                <a16:creationId xmlns:a16="http://schemas.microsoft.com/office/drawing/2014/main" id="{5C09C219-F602-C886-2B01-E862DCE555BB}"/>
              </a:ext>
            </a:extLst>
          </p:cNvPr>
          <p:cNvPicPr>
            <a:picLocks noGrp="1" noChangeAspect="1"/>
          </p:cNvPicPr>
          <p:nvPr>
            <p:ph sz="half" idx="2"/>
          </p:nvPr>
        </p:nvPicPr>
        <p:blipFill>
          <a:blip r:embed="rId3"/>
          <a:stretch>
            <a:fillRect/>
          </a:stretch>
        </p:blipFill>
        <p:spPr>
          <a:xfrm>
            <a:off x="6781800" y="1482724"/>
            <a:ext cx="4572000" cy="4829175"/>
          </a:xfrm>
        </p:spPr>
      </p:pic>
    </p:spTree>
    <p:extLst>
      <p:ext uri="{BB962C8B-B14F-4D97-AF65-F5344CB8AC3E}">
        <p14:creationId xmlns:p14="http://schemas.microsoft.com/office/powerpoint/2010/main" val="1285313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72FEC-864F-98A3-2F4C-6E6FECA12C2D}"/>
              </a:ext>
            </a:extLst>
          </p:cNvPr>
          <p:cNvSpPr>
            <a:spLocks noGrp="1"/>
          </p:cNvSpPr>
          <p:nvPr>
            <p:ph type="title"/>
          </p:nvPr>
        </p:nvSpPr>
        <p:spPr>
          <a:xfrm>
            <a:off x="838200" y="365125"/>
            <a:ext cx="10515600" cy="1006475"/>
          </a:xfrm>
        </p:spPr>
        <p:txBody>
          <a:bodyPr/>
          <a:lstStyle/>
          <a:p>
            <a:r>
              <a:rPr lang="en-US" b="1" i="1" u="sng" dirty="0"/>
              <a:t> UTM Digital Services</a:t>
            </a:r>
          </a:p>
        </p:txBody>
      </p:sp>
      <p:pic>
        <p:nvPicPr>
          <p:cNvPr id="5" name="Content Placeholder 4">
            <a:extLst>
              <a:ext uri="{FF2B5EF4-FFF2-40B4-BE49-F238E27FC236}">
                <a16:creationId xmlns:a16="http://schemas.microsoft.com/office/drawing/2014/main" id="{247D3B57-FBD7-E3FD-ED6A-5F7132DF45EF}"/>
              </a:ext>
            </a:extLst>
          </p:cNvPr>
          <p:cNvPicPr>
            <a:picLocks noGrp="1" noChangeAspect="1"/>
          </p:cNvPicPr>
          <p:nvPr>
            <p:ph sz="half" idx="1"/>
          </p:nvPr>
        </p:nvPicPr>
        <p:blipFill>
          <a:blip r:embed="rId2"/>
          <a:stretch>
            <a:fillRect/>
          </a:stretch>
        </p:blipFill>
        <p:spPr>
          <a:xfrm>
            <a:off x="977900" y="1825626"/>
            <a:ext cx="4546600" cy="4130674"/>
          </a:xfrm>
          <a:prstGeom prst="rect">
            <a:avLst/>
          </a:prstGeom>
        </p:spPr>
      </p:pic>
      <p:sp>
        <p:nvSpPr>
          <p:cNvPr id="4" name="Content Placeholder 3">
            <a:extLst>
              <a:ext uri="{FF2B5EF4-FFF2-40B4-BE49-F238E27FC236}">
                <a16:creationId xmlns:a16="http://schemas.microsoft.com/office/drawing/2014/main" id="{C8632EEF-58E9-CC52-83F9-20C3CE6415B7}"/>
              </a:ext>
            </a:extLst>
          </p:cNvPr>
          <p:cNvSpPr>
            <a:spLocks noGrp="1"/>
          </p:cNvSpPr>
          <p:nvPr>
            <p:ph sz="half" idx="2"/>
          </p:nvPr>
        </p:nvSpPr>
        <p:spPr/>
        <p:txBody>
          <a:bodyPr>
            <a:normAutofit fontScale="77500" lnSpcReduction="20000"/>
          </a:bodyPr>
          <a:lstStyle/>
          <a:p>
            <a:pPr marL="0" indent="0">
              <a:buNone/>
            </a:pPr>
            <a:r>
              <a:rPr lang="en-US" b="1" dirty="0"/>
              <a:t>Microsoft 365</a:t>
            </a:r>
          </a:p>
          <a:p>
            <a:r>
              <a:rPr lang="en-US" dirty="0"/>
              <a:t>UTM provides access to Microsoft 365 for all students and staff.</a:t>
            </a:r>
          </a:p>
          <a:p>
            <a:pPr marL="0" indent="0">
              <a:buNone/>
            </a:pPr>
            <a:r>
              <a:rPr lang="en-US" b="1" dirty="0"/>
              <a:t>Network Services</a:t>
            </a:r>
          </a:p>
          <a:p>
            <a:r>
              <a:rPr lang="en-US" dirty="0"/>
              <a:t>UTM offers network services to ensure reliable and secure connectivity.</a:t>
            </a:r>
          </a:p>
          <a:p>
            <a:pPr marL="0" indent="0">
              <a:buNone/>
            </a:pPr>
            <a:r>
              <a:rPr lang="en-US" b="1" dirty="0"/>
              <a:t>ICT Policy</a:t>
            </a:r>
          </a:p>
          <a:p>
            <a:r>
              <a:rPr lang="en-US" dirty="0"/>
              <a:t>UTM has an ICT policy in place to ensure the responsible and ethical use of technology.</a:t>
            </a:r>
          </a:p>
          <a:p>
            <a:pPr marL="0" indent="0">
              <a:buNone/>
            </a:pPr>
            <a:r>
              <a:rPr lang="en-US" b="1" dirty="0"/>
              <a:t>Other Information</a:t>
            </a:r>
          </a:p>
          <a:p>
            <a:r>
              <a:rPr lang="en-US" dirty="0"/>
              <a:t>UTM provides various other services and resources to support the digital needs of the UTM community.</a:t>
            </a:r>
          </a:p>
          <a:p>
            <a:endParaRPr lang="en-US" dirty="0"/>
          </a:p>
        </p:txBody>
      </p:sp>
    </p:spTree>
    <p:extLst>
      <p:ext uri="{BB962C8B-B14F-4D97-AF65-F5344CB8AC3E}">
        <p14:creationId xmlns:p14="http://schemas.microsoft.com/office/powerpoint/2010/main" val="30510424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4E61A-CC32-B4FC-0E93-52C5503E7B6A}"/>
              </a:ext>
            </a:extLst>
          </p:cNvPr>
          <p:cNvSpPr>
            <a:spLocks noGrp="1"/>
          </p:cNvSpPr>
          <p:nvPr>
            <p:ph type="title"/>
          </p:nvPr>
        </p:nvSpPr>
        <p:spPr/>
        <p:txBody>
          <a:bodyPr/>
          <a:lstStyle/>
          <a:p>
            <a:r>
              <a:rPr lang="en-US" b="1" dirty="0"/>
              <a:t>What UTM digital care does ?</a:t>
            </a:r>
          </a:p>
        </p:txBody>
      </p:sp>
      <p:sp>
        <p:nvSpPr>
          <p:cNvPr id="3" name="Content Placeholder 2">
            <a:extLst>
              <a:ext uri="{FF2B5EF4-FFF2-40B4-BE49-F238E27FC236}">
                <a16:creationId xmlns:a16="http://schemas.microsoft.com/office/drawing/2014/main" id="{E1FA041D-6FC0-32A8-26B5-687FAAB223CF}"/>
              </a:ext>
            </a:extLst>
          </p:cNvPr>
          <p:cNvSpPr>
            <a:spLocks noGrp="1"/>
          </p:cNvSpPr>
          <p:nvPr>
            <p:ph sz="half" idx="1"/>
          </p:nvPr>
        </p:nvSpPr>
        <p:spPr/>
        <p:txBody>
          <a:bodyPr/>
          <a:lstStyle/>
          <a:p>
            <a:pPr marL="0" indent="0">
              <a:buNone/>
            </a:pPr>
            <a:r>
              <a:rPr lang="en-US" dirty="0"/>
              <a:t>Handling issues regarding UTMID and email accounts 		.</a:t>
            </a:r>
          </a:p>
          <a:p>
            <a:pPr marL="0" indent="0">
              <a:buNone/>
            </a:pPr>
            <a:r>
              <a:rPr lang="en-US" dirty="0"/>
              <a:t>Login and access problems to university systems</a:t>
            </a:r>
          </a:p>
          <a:p>
            <a:pPr marL="0" indent="0">
              <a:buNone/>
            </a:pPr>
            <a:r>
              <a:rPr lang="en-US" dirty="0"/>
              <a:t>Solve Technical problems</a:t>
            </a:r>
          </a:p>
          <a:p>
            <a:pPr marL="0" indent="0">
              <a:buNone/>
            </a:pPr>
            <a:r>
              <a:rPr lang="en-US" dirty="0"/>
              <a:t>Provide software user manual on how to install University licensed software. </a:t>
            </a:r>
          </a:p>
          <a:p>
            <a:endParaRPr lang="en-US" dirty="0"/>
          </a:p>
        </p:txBody>
      </p:sp>
      <p:pic>
        <p:nvPicPr>
          <p:cNvPr id="5" name="Content Placeholder 4">
            <a:extLst>
              <a:ext uri="{FF2B5EF4-FFF2-40B4-BE49-F238E27FC236}">
                <a16:creationId xmlns:a16="http://schemas.microsoft.com/office/drawing/2014/main" id="{09BDC387-B754-8B4F-DB5B-A3FFE7924D0C}"/>
              </a:ext>
            </a:extLst>
          </p:cNvPr>
          <p:cNvPicPr>
            <a:picLocks noGrp="1" noChangeAspect="1"/>
          </p:cNvPicPr>
          <p:nvPr>
            <p:ph sz="half" idx="2"/>
          </p:nvPr>
        </p:nvPicPr>
        <p:blipFill>
          <a:blip r:embed="rId2"/>
          <a:stretch>
            <a:fillRect/>
          </a:stretch>
        </p:blipFill>
        <p:spPr>
          <a:xfrm>
            <a:off x="6756400" y="1690688"/>
            <a:ext cx="4597400" cy="4351338"/>
          </a:xfrm>
          <a:prstGeom prst="rect">
            <a:avLst/>
          </a:prstGeom>
        </p:spPr>
      </p:pic>
    </p:spTree>
    <p:extLst>
      <p:ext uri="{BB962C8B-B14F-4D97-AF65-F5344CB8AC3E}">
        <p14:creationId xmlns:p14="http://schemas.microsoft.com/office/powerpoint/2010/main" val="20521163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8EC43-2D3B-DA94-D189-F3ADA84D8137}"/>
              </a:ext>
            </a:extLst>
          </p:cNvPr>
          <p:cNvSpPr>
            <a:spLocks noGrp="1"/>
          </p:cNvSpPr>
          <p:nvPr>
            <p:ph type="title"/>
          </p:nvPr>
        </p:nvSpPr>
        <p:spPr/>
        <p:txBody>
          <a:bodyPr/>
          <a:lstStyle/>
          <a:p>
            <a:r>
              <a:rPr lang="en-US" b="1" dirty="0"/>
              <a:t>What UTM digital care doesn't do?</a:t>
            </a:r>
          </a:p>
        </p:txBody>
      </p:sp>
      <p:pic>
        <p:nvPicPr>
          <p:cNvPr id="7" name="Content Placeholder 6">
            <a:extLst>
              <a:ext uri="{FF2B5EF4-FFF2-40B4-BE49-F238E27FC236}">
                <a16:creationId xmlns:a16="http://schemas.microsoft.com/office/drawing/2014/main" id="{2FBD27D3-A629-7B33-63D5-3C42C268CFA5}"/>
              </a:ext>
            </a:extLst>
          </p:cNvPr>
          <p:cNvPicPr>
            <a:picLocks noGrp="1" noChangeAspect="1"/>
          </p:cNvPicPr>
          <p:nvPr>
            <p:ph sz="half" idx="1"/>
          </p:nvPr>
        </p:nvPicPr>
        <p:blipFill>
          <a:blip r:embed="rId2"/>
          <a:stretch>
            <a:fillRect/>
          </a:stretch>
        </p:blipFill>
        <p:spPr>
          <a:xfrm>
            <a:off x="673100" y="2032000"/>
            <a:ext cx="4787900" cy="4267199"/>
          </a:xfrm>
          <a:prstGeom prst="rect">
            <a:avLst/>
          </a:prstGeom>
        </p:spPr>
      </p:pic>
      <p:sp>
        <p:nvSpPr>
          <p:cNvPr id="4" name="Content Placeholder 3">
            <a:extLst>
              <a:ext uri="{FF2B5EF4-FFF2-40B4-BE49-F238E27FC236}">
                <a16:creationId xmlns:a16="http://schemas.microsoft.com/office/drawing/2014/main" id="{1B993F5F-71FA-77E9-6EF1-53DB9AC4CB26}"/>
              </a:ext>
            </a:extLst>
          </p:cNvPr>
          <p:cNvSpPr>
            <a:spLocks noGrp="1"/>
          </p:cNvSpPr>
          <p:nvPr>
            <p:ph sz="half" idx="2"/>
          </p:nvPr>
        </p:nvSpPr>
        <p:spPr>
          <a:xfrm>
            <a:off x="6019800" y="1825625"/>
            <a:ext cx="5334000" cy="4667250"/>
          </a:xfrm>
        </p:spPr>
        <p:txBody>
          <a:bodyPr>
            <a:normAutofit fontScale="92500"/>
          </a:bodyPr>
          <a:lstStyle/>
          <a:p>
            <a:pPr marL="0" indent="0">
              <a:buNone/>
            </a:pPr>
            <a:r>
              <a:rPr lang="en-US" dirty="0"/>
              <a:t>1. They don’t install the University licensed software for you.</a:t>
            </a:r>
          </a:p>
          <a:p>
            <a:pPr marL="0" indent="0">
              <a:buNone/>
            </a:pPr>
            <a:r>
              <a:rPr lang="en-US" dirty="0"/>
              <a:t>2. They don’t troubleshoot any problems encountered with UTM licensed software. Users will have to contact the authorized companies to seek help with the problem.</a:t>
            </a:r>
          </a:p>
          <a:p>
            <a:pPr marL="0" indent="0">
              <a:buNone/>
            </a:pPr>
            <a:r>
              <a:rPr lang="en-US" dirty="0"/>
              <a:t>3. They don’t provide hardware, operating system (OS) and software support for personal devices such as computers, laptops or smartphones.</a:t>
            </a:r>
          </a:p>
          <a:p>
            <a:endParaRPr lang="en-US" dirty="0"/>
          </a:p>
        </p:txBody>
      </p:sp>
    </p:spTree>
    <p:extLst>
      <p:ext uri="{BB962C8B-B14F-4D97-AF65-F5344CB8AC3E}">
        <p14:creationId xmlns:p14="http://schemas.microsoft.com/office/powerpoint/2010/main" val="4247987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D678B-7057-9A84-5A8C-672A901A2D5C}"/>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ACD5D416-AE4B-B2D9-2651-D07AF536809B}"/>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8D9150DD-5854-4043-DB49-8A72477F0FD0}"/>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D40C0924-9103-1A8A-1D07-77FC629F15A8}"/>
              </a:ext>
            </a:extLst>
          </p:cNvPr>
          <p:cNvPicPr>
            <a:picLocks noChangeAspect="1"/>
          </p:cNvPicPr>
          <p:nvPr/>
        </p:nvPicPr>
        <p:blipFill>
          <a:blip r:embed="rId2"/>
          <a:stretch>
            <a:fillRect/>
          </a:stretch>
        </p:blipFill>
        <p:spPr>
          <a:xfrm>
            <a:off x="0" y="0"/>
            <a:ext cx="12065000" cy="6858000"/>
          </a:xfrm>
          <a:prstGeom prst="rect">
            <a:avLst/>
          </a:prstGeom>
        </p:spPr>
      </p:pic>
    </p:spTree>
    <p:extLst>
      <p:ext uri="{BB962C8B-B14F-4D97-AF65-F5344CB8AC3E}">
        <p14:creationId xmlns:p14="http://schemas.microsoft.com/office/powerpoint/2010/main" val="16171964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F3DDC-766B-B30D-9658-C4C5B6EE53E2}"/>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5ACFFC2-93E3-1A6D-DF85-13F7272891E8}"/>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F08F0C7-ACFB-729A-5A9F-C3942A7AA7CD}"/>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E2529067-9537-855A-B9F7-202964311E41}"/>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29335370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4EA00-78D5-4DED-BBA6-583FA41A3922}"/>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E185816-0ED5-3F34-7CB1-BC9F26A2C882}"/>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8853984E-BD56-94C8-BF41-EAC41B0B9999}"/>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3309A363-6D2C-EEA2-302B-5CF8EC794F1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6959891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378</Words>
  <Application>Microsoft Office PowerPoint</Application>
  <PresentationFormat>Widescreen</PresentationFormat>
  <Paragraphs>37</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UTM Digital: Empowering the Digital University </vt:lpstr>
      <vt:lpstr>UTM Digital Overview</vt:lpstr>
      <vt:lpstr>UTM Digital Services</vt:lpstr>
      <vt:lpstr> UTM Digital Services</vt:lpstr>
      <vt:lpstr>What UTM digital care does ?</vt:lpstr>
      <vt:lpstr>What UTM digital care doesn't do?</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UTM Digital: Empowering the Digital University </dc:title>
  <dc:creator>Muntasir Rahaman</dc:creator>
  <cp:lastModifiedBy>Muntasir Rahaman</cp:lastModifiedBy>
  <cp:revision>1</cp:revision>
  <dcterms:created xsi:type="dcterms:W3CDTF">2024-01-23T12:48:08Z</dcterms:created>
  <dcterms:modified xsi:type="dcterms:W3CDTF">2024-01-23T13:44:34Z</dcterms:modified>
</cp:coreProperties>
</file>

<file path=docProps/thumbnail.jpeg>
</file>